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398" r:id="rId2"/>
    <p:sldId id="1269" r:id="rId3"/>
    <p:sldId id="1406" r:id="rId4"/>
    <p:sldId id="1396" r:id="rId5"/>
    <p:sldId id="1405" r:id="rId6"/>
    <p:sldId id="1399" r:id="rId7"/>
    <p:sldId id="1404" r:id="rId8"/>
    <p:sldId id="1403" r:id="rId9"/>
    <p:sldId id="1415" r:id="rId10"/>
    <p:sldId id="1418" r:id="rId11"/>
    <p:sldId id="1407" r:id="rId12"/>
    <p:sldId id="1408" r:id="rId13"/>
    <p:sldId id="1409" r:id="rId14"/>
    <p:sldId id="1410" r:id="rId15"/>
    <p:sldId id="1412" r:id="rId16"/>
    <p:sldId id="1413" r:id="rId17"/>
    <p:sldId id="1414" r:id="rId18"/>
    <p:sldId id="1416" r:id="rId19"/>
    <p:sldId id="1417" r:id="rId20"/>
    <p:sldId id="1721" r:id="rId21"/>
    <p:sldId id="1722" r:id="rId22"/>
    <p:sldId id="1724" r:id="rId23"/>
    <p:sldId id="1723" r:id="rId24"/>
    <p:sldId id="1701" r:id="rId25"/>
    <p:sldId id="1698" r:id="rId26"/>
    <p:sldId id="1726" r:id="rId27"/>
    <p:sldId id="1727" r:id="rId28"/>
    <p:sldId id="1728" r:id="rId29"/>
    <p:sldId id="1729" r:id="rId30"/>
    <p:sldId id="1730" r:id="rId31"/>
    <p:sldId id="1731" r:id="rId32"/>
    <p:sldId id="1733" r:id="rId33"/>
    <p:sldId id="1732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  <p:cmAuthor id="2" name="帥哥" initials="大帥哥" lastIdx="1" clrIdx="1">
    <p:extLst>
      <p:ext uri="{19B8F6BF-5375-455C-9EA6-DF929625EA0E}">
        <p15:presenceInfo xmlns:p15="http://schemas.microsoft.com/office/powerpoint/2012/main" userId="帥哥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E1BBE0"/>
    <a:srgbClr val="FFFFFF"/>
    <a:srgbClr val="FF7373"/>
    <a:srgbClr val="FF66FF"/>
    <a:srgbClr val="A7CD8E"/>
    <a:srgbClr val="E5F5FF"/>
    <a:srgbClr val="FFFF99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 autoAdjust="0"/>
    <p:restoredTop sz="95897" autoAdjust="0"/>
  </p:normalViewPr>
  <p:slideViewPr>
    <p:cSldViewPr snapToGrid="0">
      <p:cViewPr varScale="1">
        <p:scale>
          <a:sx n="74" d="100"/>
          <a:sy n="74" d="100"/>
        </p:scale>
        <p:origin x="351" y="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和庭 顧" userId="b3b62f97411f59aa" providerId="LiveId" clId="{634D37CC-C1DC-894F-A9E4-412E7ADE596F}"/>
    <pc:docChg chg="modSld">
      <pc:chgData name="和庭 顧" userId="b3b62f97411f59aa" providerId="LiveId" clId="{634D37CC-C1DC-894F-A9E4-412E7ADE596F}" dt="2022-07-26T10:11:40.649" v="272" actId="20577"/>
      <pc:docMkLst>
        <pc:docMk/>
      </pc:docMkLst>
      <pc:sldChg chg="modSp mod">
        <pc:chgData name="和庭 顧" userId="b3b62f97411f59aa" providerId="LiveId" clId="{634D37CC-C1DC-894F-A9E4-412E7ADE596F}" dt="2022-07-26T10:10:01.803" v="108" actId="20577"/>
        <pc:sldMkLst>
          <pc:docMk/>
          <pc:sldMk cId="532258986" sldId="1393"/>
        </pc:sldMkLst>
        <pc:spChg chg="mod">
          <ac:chgData name="和庭 顧" userId="b3b62f97411f59aa" providerId="LiveId" clId="{634D37CC-C1DC-894F-A9E4-412E7ADE596F}" dt="2022-07-26T10:10:01.803" v="108" actId="20577"/>
          <ac:spMkLst>
            <pc:docMk/>
            <pc:sldMk cId="532258986" sldId="1393"/>
            <ac:spMk id="2" creationId="{8B9255F6-E79B-4294-834D-6D4140D1CF07}"/>
          </ac:spMkLst>
        </pc:spChg>
      </pc:sldChg>
      <pc:sldChg chg="modSp mod">
        <pc:chgData name="和庭 顧" userId="b3b62f97411f59aa" providerId="LiveId" clId="{634D37CC-C1DC-894F-A9E4-412E7ADE596F}" dt="2022-07-26T10:11:40.649" v="272" actId="20577"/>
        <pc:sldMkLst>
          <pc:docMk/>
          <pc:sldMk cId="3196336545" sldId="1395"/>
        </pc:sldMkLst>
        <pc:spChg chg="mod">
          <ac:chgData name="和庭 顧" userId="b3b62f97411f59aa" providerId="LiveId" clId="{634D37CC-C1DC-894F-A9E4-412E7ADE596F}" dt="2022-07-26T10:11:40.649" v="272" actId="20577"/>
          <ac:spMkLst>
            <pc:docMk/>
            <pc:sldMk cId="3196336545" sldId="1395"/>
            <ac:spMk id="2" creationId="{8B9255F6-E79B-4294-834D-6D4140D1CF07}"/>
          </ac:spMkLst>
        </pc:spChg>
      </pc:sldChg>
      <pc:sldChg chg="modSp mod">
        <pc:chgData name="和庭 顧" userId="b3b62f97411f59aa" providerId="LiveId" clId="{634D37CC-C1DC-894F-A9E4-412E7ADE596F}" dt="2022-07-26T10:11:04.651" v="213" actId="20577"/>
        <pc:sldMkLst>
          <pc:docMk/>
          <pc:sldMk cId="1409560699" sldId="1397"/>
        </pc:sldMkLst>
        <pc:spChg chg="mod">
          <ac:chgData name="和庭 顧" userId="b3b62f97411f59aa" providerId="LiveId" clId="{634D37CC-C1DC-894F-A9E4-412E7ADE596F}" dt="2022-07-26T10:11:04.651" v="213" actId="20577"/>
          <ac:spMkLst>
            <pc:docMk/>
            <pc:sldMk cId="1409560699" sldId="1397"/>
            <ac:spMk id="2" creationId="{8B9255F6-E79B-4294-834D-6D4140D1CF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6F88C-7F79-4FAB-B5F7-BEC60D238605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2B5F5-2961-4341-8512-AF8D150B7A4B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7078-E44F-431B-9E67-AA9D162DEB5B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9F97-A2BF-4FF3-BDE8-69CBC2DB5054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F18B-9C2F-4CF9-883A-DE9FA1C825E4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3B11E-F6FF-451C-9D3B-002EE25B0844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CD70-B55D-4572-9CCD-7EC0C3A8FFFC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E8EA-6E83-4F1B-BD11-97E33CB23F85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181D-0CFF-4D19-B722-C8388C5BC933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DCE7-62EF-4678-8384-5A618B971DE5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297B-F028-42A3-9DB1-CC077738181D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3B3EB891-7FEE-4AB4-8B9C-67179A1A854C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專題實習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C41EE-0F75-455F-95CF-4786552D8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3496" y="4093075"/>
            <a:ext cx="5512527" cy="1500187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名子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顧和庭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2023/01/11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2" name="ball">
            <a:hlinkClick r:id="" action="ppaction://media"/>
            <a:extLst>
              <a:ext uri="{FF2B5EF4-FFF2-40B4-BE49-F238E27FC236}">
                <a16:creationId xmlns:a16="http://schemas.microsoft.com/office/drawing/2014/main" id="{A76CD424-AF14-D8D9-2E4F-679002BF4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2301" y="1429282"/>
            <a:ext cx="8147398" cy="45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7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作業名稱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977C660-5CF5-4063-90DC-B811BF219183}"/>
              </a:ext>
            </a:extLst>
          </p:cNvPr>
          <p:cNvSpPr txBox="1"/>
          <p:nvPr/>
        </p:nvSpPr>
        <p:spPr>
          <a:xfrm>
            <a:off x="4003856" y="3105834"/>
            <a:ext cx="4184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/>
              <a:t>HW5 (</a:t>
            </a:r>
            <a:r>
              <a:rPr lang="zh-TW" altLang="en-US" sz="3600" b="1" dirty="0"/>
              <a:t>乒乓球 </a:t>
            </a:r>
            <a:r>
              <a:rPr lang="en-US" altLang="zh-TW" sz="3600" b="1" dirty="0"/>
              <a:t>+</a:t>
            </a:r>
            <a:r>
              <a:rPr lang="zh-TW" altLang="en-US" sz="3600" b="1" dirty="0"/>
              <a:t> </a:t>
            </a:r>
            <a:r>
              <a:rPr lang="en-US" altLang="zh-TW" sz="3600" b="1" dirty="0"/>
              <a:t>VGA)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29049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C88144-C98D-4B18-81EF-33DAE5F7FA5B}"/>
              </a:ext>
            </a:extLst>
          </p:cNvPr>
          <p:cNvSpPr txBox="1"/>
          <p:nvPr/>
        </p:nvSpPr>
        <p:spPr>
          <a:xfrm>
            <a:off x="838200" y="1649603"/>
            <a:ext cx="9405524" cy="1017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1.</a:t>
            </a:r>
            <a:r>
              <a:rPr lang="zh-TW" altLang="en-US" b="1" dirty="0"/>
              <a:t> 需求分析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利用</a:t>
            </a:r>
            <a:r>
              <a:rPr lang="en-US" altLang="zh-TW" dirty="0"/>
              <a:t>FPGA</a:t>
            </a:r>
            <a:r>
              <a:rPr lang="zh-TW" altLang="en-US" dirty="0"/>
              <a:t>板做出一乒乓球遊戲，並且輸出</a:t>
            </a:r>
            <a:r>
              <a:rPr lang="en-US" altLang="zh-TW" dirty="0"/>
              <a:t>VGA</a:t>
            </a:r>
            <a:r>
              <a:rPr lang="zh-TW" altLang="en-US" dirty="0"/>
              <a:t>顯示訊號，將球同時顯示在螢幕上。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0B623A-36BC-4474-BD65-76F7C02EAD1F}"/>
              </a:ext>
            </a:extLst>
          </p:cNvPr>
          <p:cNvSpPr txBox="1"/>
          <p:nvPr/>
        </p:nvSpPr>
        <p:spPr>
          <a:xfrm>
            <a:off x="838200" y="3429000"/>
            <a:ext cx="2954655" cy="143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額外功能 </a:t>
            </a:r>
            <a:r>
              <a:rPr lang="en-US" altLang="zh-TW" b="1" dirty="0"/>
              <a:t>(</a:t>
            </a:r>
            <a:r>
              <a:rPr lang="zh-TW" altLang="en-US" b="1" dirty="0"/>
              <a:t>加分項</a:t>
            </a:r>
            <a:r>
              <a:rPr lang="en-US" altLang="zh-TW" b="1" dirty="0"/>
              <a:t>)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圓形當球。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0308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77DD92-EE60-4E51-B44C-6C1273C4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350" y="1994754"/>
            <a:ext cx="9149298" cy="38785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5166EE9-FF4A-4A86-AA75-8F8AC4489C45}"/>
              </a:ext>
            </a:extLst>
          </p:cNvPr>
          <p:cNvSpPr txBox="1"/>
          <p:nvPr/>
        </p:nvSpPr>
        <p:spPr>
          <a:xfrm>
            <a:off x="5490705" y="14243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95172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F837AA-D88B-4A34-BA26-7EBFE2232B75}"/>
              </a:ext>
            </a:extLst>
          </p:cNvPr>
          <p:cNvSpPr txBox="1"/>
          <p:nvPr/>
        </p:nvSpPr>
        <p:spPr>
          <a:xfrm>
            <a:off x="2369659" y="1203309"/>
            <a:ext cx="7452681" cy="586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Module</a:t>
            </a:r>
            <a:r>
              <a:rPr lang="zh-TW" altLang="en-US" b="1" dirty="0"/>
              <a:t> </a:t>
            </a:r>
            <a:r>
              <a:rPr lang="en-US" altLang="zh-TW" b="1" dirty="0"/>
              <a:t>:</a:t>
            </a:r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1. </a:t>
            </a:r>
            <a:r>
              <a:rPr lang="zh-TW" altLang="en-US" dirty="0"/>
              <a:t>除頻器 </a:t>
            </a:r>
            <a:r>
              <a:rPr lang="en-US" altLang="zh-TW" dirty="0"/>
              <a:t>: EGO-XZ7 </a:t>
            </a:r>
            <a:r>
              <a:rPr lang="zh-TW" altLang="en-US" dirty="0"/>
              <a:t>時脈為</a:t>
            </a:r>
            <a:r>
              <a:rPr lang="en-US" altLang="zh-TW" dirty="0"/>
              <a:t>100MHZ </a:t>
            </a:r>
            <a:r>
              <a:rPr lang="zh-TW" altLang="en-US" dirty="0"/>
              <a:t>，需透過除頻器將時脈除頻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	2. FSM : </a:t>
            </a:r>
            <a:r>
              <a:rPr lang="zh-TW" altLang="en-US" dirty="0"/>
              <a:t>對擊球狀態進行判斷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r>
              <a:rPr lang="en-US" altLang="zh-TW" dirty="0"/>
              <a:t>	3. LED</a:t>
            </a:r>
            <a:r>
              <a:rPr lang="zh-TW" altLang="en-US" dirty="0"/>
              <a:t>燈列 </a:t>
            </a:r>
            <a:r>
              <a:rPr lang="en-US" altLang="zh-TW" dirty="0"/>
              <a:t>: </a:t>
            </a:r>
            <a:r>
              <a:rPr lang="zh-TW" altLang="en-US" dirty="0"/>
              <a:t>用來顯示</a:t>
            </a:r>
            <a:r>
              <a:rPr lang="zh-TW" altLang="en-US" dirty="0">
                <a:solidFill>
                  <a:srgbClr val="FF0000"/>
                </a:solidFill>
              </a:rPr>
              <a:t>球</a:t>
            </a:r>
            <a:r>
              <a:rPr lang="zh-TW" altLang="en-US" dirty="0"/>
              <a:t>的流水燈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	4. </a:t>
            </a:r>
            <a:r>
              <a:rPr lang="en-US" altLang="zh-TW" dirty="0" err="1"/>
              <a:t>vga</a:t>
            </a:r>
            <a:r>
              <a:rPr lang="zh-TW" altLang="en-US" dirty="0"/>
              <a:t>控制器 </a:t>
            </a:r>
            <a:r>
              <a:rPr lang="en-US" altLang="zh-TW" dirty="0"/>
              <a:t>:</a:t>
            </a:r>
            <a:r>
              <a:rPr lang="zh-TW" altLang="en-US" dirty="0"/>
              <a:t> 用來顯示</a:t>
            </a:r>
            <a:r>
              <a:rPr lang="zh-TW" altLang="en-US" dirty="0">
                <a:solidFill>
                  <a:srgbClr val="FF0000"/>
                </a:solidFill>
              </a:rPr>
              <a:t>球</a:t>
            </a:r>
            <a:r>
              <a:rPr lang="zh-TW" altLang="en-US" dirty="0"/>
              <a:t>的螢幕效果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 lvl="2">
              <a:lnSpc>
                <a:spcPct val="150000"/>
              </a:lnSpc>
            </a:pPr>
            <a:r>
              <a:rPr lang="en-US" altLang="zh-TW" dirty="0"/>
              <a:t>5. </a:t>
            </a:r>
            <a:r>
              <a:rPr lang="zh-TW" altLang="en-US" dirty="0"/>
              <a:t>防彈跳開關 </a:t>
            </a:r>
            <a:r>
              <a:rPr lang="en-US" altLang="zh-TW" dirty="0"/>
              <a:t>: </a:t>
            </a:r>
            <a:r>
              <a:rPr lang="zh-TW" altLang="en-US" dirty="0"/>
              <a:t>使用防彈跳程式使按鈕按下去時不會有彈跳現象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en-US" altLang="zh-TW" dirty="0"/>
              <a:t>6. </a:t>
            </a:r>
            <a:r>
              <a:rPr lang="zh-TW" altLang="en-US" dirty="0"/>
              <a:t>七段顯示控制 </a:t>
            </a:r>
            <a:r>
              <a:rPr lang="en-US" altLang="zh-TW" dirty="0"/>
              <a:t>:</a:t>
            </a:r>
            <a:r>
              <a:rPr lang="zh-TW" altLang="en-US" dirty="0"/>
              <a:t> 計算分數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endParaRPr lang="zh-TW" altLang="en-US" dirty="0"/>
          </a:p>
          <a:p>
            <a:pPr lvl="2"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560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9016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專題架構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F980020F-EC7B-4D21-B66A-44BFD32A3E0D}"/>
              </a:ext>
            </a:extLst>
          </p:cNvPr>
          <p:cNvSpPr txBox="1">
            <a:spLocks/>
          </p:cNvSpPr>
          <p:nvPr/>
        </p:nvSpPr>
        <p:spPr>
          <a:xfrm>
            <a:off x="5829295" y="365125"/>
            <a:ext cx="278130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Schematic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DC44E9-D7FA-4D9C-8CED-7FD598B6A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388" y="1585587"/>
            <a:ext cx="10279224" cy="42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控管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BD995D1-A57E-58F3-1CD4-058FF816A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23" y="1365549"/>
            <a:ext cx="7127953" cy="47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7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B414209-8A33-2BAE-4801-2FF4D7925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84" y="1519576"/>
            <a:ext cx="4724435" cy="451488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FAFBA5C-8728-8070-2179-C74797D493F4}"/>
              </a:ext>
            </a:extLst>
          </p:cNvPr>
          <p:cNvSpPr txBox="1"/>
          <p:nvPr/>
        </p:nvSpPr>
        <p:spPr>
          <a:xfrm>
            <a:off x="6202907" y="2945726"/>
            <a:ext cx="5218095" cy="966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/>
              <a:t>控制球在螢幕上效果</a:t>
            </a:r>
            <a:endParaRPr lang="en-US" altLang="zh-TW" sz="2000" b="1" dirty="0"/>
          </a:p>
          <a:p>
            <a:pPr>
              <a:lnSpc>
                <a:spcPct val="150000"/>
              </a:lnSpc>
            </a:pPr>
            <a:r>
              <a:rPr lang="en-US" altLang="zh-TW" sz="2000" b="1" dirty="0"/>
              <a:t>(</a:t>
            </a:r>
            <a:r>
              <a:rPr lang="zh-TW" altLang="en-US" sz="2000" b="1" dirty="0"/>
              <a:t>利用更改圓心位置，來達成使球移動之效果</a:t>
            </a:r>
            <a:r>
              <a:rPr lang="en-US" altLang="zh-TW" sz="2000" b="1" dirty="0"/>
              <a:t>)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359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作業名稱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8D1317-BAD1-29B4-8D57-A5A1DFBC6707}"/>
              </a:ext>
            </a:extLst>
          </p:cNvPr>
          <p:cNvSpPr txBox="1"/>
          <p:nvPr/>
        </p:nvSpPr>
        <p:spPr>
          <a:xfrm>
            <a:off x="3672099" y="3105834"/>
            <a:ext cx="484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/>
              <a:t>HW 6, 7, 8 (</a:t>
            </a:r>
            <a:r>
              <a:rPr lang="zh-TW" altLang="en-US" sz="3600" b="1" dirty="0"/>
              <a:t>和勝發一組</a:t>
            </a:r>
            <a:r>
              <a:rPr lang="en-US" altLang="zh-TW" sz="3600" b="1" dirty="0"/>
              <a:t>)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6204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控管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DE2EB8-C6E4-6681-892E-18573FA9B6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55" y="1379895"/>
            <a:ext cx="4668145" cy="47631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64D767-227C-FC6A-9073-79A9F1C0D4AD}"/>
              </a:ext>
            </a:extLst>
          </p:cNvPr>
          <p:cNvSpPr txBox="1"/>
          <p:nvPr/>
        </p:nvSpPr>
        <p:spPr>
          <a:xfrm>
            <a:off x="6202907" y="2945726"/>
            <a:ext cx="3911648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/>
              <a:t>HW 6, 7, 8</a:t>
            </a:r>
            <a:r>
              <a:rPr lang="zh-TW" altLang="en-US" sz="2000" b="1" dirty="0"/>
              <a:t> 的程式碼都上傳到</a:t>
            </a:r>
            <a:r>
              <a:rPr lang="en-US" altLang="zh-TW" sz="2000" b="1" dirty="0"/>
              <a:t>git</a:t>
            </a:r>
            <a:r>
              <a:rPr lang="zh-TW" altLang="en-US" sz="2000" b="1" dirty="0"/>
              <a:t>了</a:t>
            </a:r>
            <a:endParaRPr lang="en-US" altLang="zh-TW" sz="2000" b="1" dirty="0"/>
          </a:p>
          <a:p>
            <a:pPr>
              <a:lnSpc>
                <a:spcPct val="150000"/>
              </a:lnSpc>
            </a:pPr>
            <a:r>
              <a:rPr lang="en-US" altLang="zh-TW" sz="2000" b="1" dirty="0"/>
              <a:t>(</a:t>
            </a:r>
            <a:r>
              <a:rPr lang="zh-TW" altLang="en-US" sz="2000" b="1" dirty="0"/>
              <a:t>包含最後的</a:t>
            </a:r>
            <a:r>
              <a:rPr lang="en-US" altLang="zh-TW" sz="2000" b="1" dirty="0"/>
              <a:t>I2C)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5F29A48-BBC7-AA50-352C-C6DF21790DD0}"/>
              </a:ext>
            </a:extLst>
          </p:cNvPr>
          <p:cNvCxnSpPr/>
          <p:nvPr/>
        </p:nvCxnSpPr>
        <p:spPr>
          <a:xfrm flipH="1">
            <a:off x="6286620" y="4108360"/>
            <a:ext cx="2174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16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494305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6600" dirty="0"/>
              <a:t>FPGA</a:t>
            </a:r>
            <a:r>
              <a:rPr lang="zh-TW" altLang="en-US" sz="6600" dirty="0"/>
              <a:t>專題實習報告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2000" y="4381501"/>
            <a:ext cx="10515600" cy="1858736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人：顧和庭</a:t>
            </a:r>
            <a:endParaRPr lang="en-US" altLang="zh-TW" dirty="0"/>
          </a:p>
          <a:p>
            <a:pPr algn="l"/>
            <a:r>
              <a:rPr lang="zh-TW" altLang="en-US" dirty="0"/>
              <a:t>目前成員：顧和庭</a:t>
            </a:r>
          </a:p>
          <a:p>
            <a:pPr algn="l"/>
            <a:r>
              <a:rPr lang="zh-TW" altLang="en-US" dirty="0"/>
              <a:t>報告日期：</a:t>
            </a:r>
            <a:r>
              <a:rPr lang="en-US" altLang="zh-TW" dirty="0"/>
              <a:t>2023/01/11</a:t>
            </a:r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3624330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乒乓球遊戲機</a:t>
            </a:r>
            <a:r>
              <a:rPr lang="en-US" altLang="zh-TW" sz="2800" b="1" dirty="0">
                <a:latin typeface="+mn-ea"/>
                <a:ea typeface="+mn-ea"/>
              </a:rPr>
              <a:t>(</a:t>
            </a:r>
            <a:r>
              <a:rPr lang="zh-TW" altLang="en-US" sz="2800" b="1" dirty="0">
                <a:latin typeface="+mn-ea"/>
                <a:ea typeface="+mn-ea"/>
              </a:rPr>
              <a:t>增強版</a:t>
            </a:r>
            <a:r>
              <a:rPr lang="en-US" altLang="zh-TW" sz="2800" b="1" dirty="0">
                <a:latin typeface="+mn-ea"/>
                <a:ea typeface="+mn-ea"/>
              </a:rPr>
              <a:t>):</a:t>
            </a:r>
          </a:p>
          <a:p>
            <a:endParaRPr lang="en-US" altLang="zh-TW" sz="2800" dirty="0">
              <a:latin typeface="+mn-ea"/>
              <a:ea typeface="+mn-ea"/>
            </a:endParaRPr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  <a:latin typeface="+mn-ea"/>
                <a:ea typeface="+mn-ea"/>
              </a:rPr>
              <a:t>規則 </a:t>
            </a:r>
            <a:r>
              <a:rPr lang="en-US" altLang="zh-TW" sz="2000" b="1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  <a:r>
              <a:rPr lang="zh-TW" altLang="en-US" sz="20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lang="en-US" altLang="zh-TW" sz="2000" b="1" dirty="0">
              <a:solidFill>
                <a:prstClr val="black"/>
              </a:solidFill>
              <a:latin typeface="+mn-ea"/>
              <a:ea typeface="+mn-ea"/>
            </a:endParaRPr>
          </a:p>
          <a:p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初始由右方發球，之後輪流發球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得分條件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(1)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提前擊球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(2)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未擊到球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buNone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功能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通過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在電腦顯示得分，且可進行模式設定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	(1)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三段速度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(2)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設定獲勝分數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1~9 (3)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變速球模式 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可由鍵盤、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FPGA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上按鈕擊球</a:t>
            </a:r>
            <a:endParaRPr lang="en-US" altLang="zh-TW" sz="1800" dirty="0">
              <a:solidFill>
                <a:prstClr val="black"/>
              </a:solidFill>
              <a:latin typeface="+mn-ea"/>
              <a:ea typeface="+mn-ea"/>
            </a:endParaRPr>
          </a:p>
          <a:p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透過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VGA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LED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可顯示球體移動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en-US" altLang="zh-TW" sz="1800" b="1" dirty="0">
                <a:solidFill>
                  <a:srgbClr val="FF0000"/>
                </a:solidFill>
                <a:latin typeface="+mn-ea"/>
                <a:ea typeface="+mn-ea"/>
              </a:rPr>
              <a:t>HW4</a:t>
            </a:r>
            <a:r>
              <a:rPr lang="zh-TW" altLang="en-US" sz="1800" b="1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TW" sz="1800" b="1" dirty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</a:p>
          <a:p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可雙向傳輸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HW6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2800" b="1" dirty="0"/>
              <a:t>Breakdown: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2E6072C-EB02-58B6-F2E9-A1AD7E17B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9302"/>
            <a:ext cx="12192000" cy="32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63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Workflow: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A537D2-0C41-29EA-A63D-F400DEA32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68" y="2219596"/>
            <a:ext cx="20002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921329" cy="35732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2800" b="1" dirty="0"/>
              <a:t>Architecture: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F84894-F6E5-EABA-B014-CDB63437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8" y="1445151"/>
            <a:ext cx="12192000" cy="39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4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module: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除頻器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EGO-XZ7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板上的時脈為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100MHZ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，需透過除頻器將時脈下降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開關防彈跳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使用防彈跳電路保證按鈕按下去時不會重複判定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3.system_controller</a:t>
            </a:r>
            <a:r>
              <a:rPr lang="en-US" altLang="zh-TW" sz="2400" dirty="0">
                <a:solidFill>
                  <a:prstClr val="black"/>
                </a:solidFill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對擊球狀態進行判斷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4.LED_action 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用來判斷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的顯示動作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5.LED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燈列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用來顯示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流水燈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6.UART_RX</a:t>
            </a:r>
            <a:r>
              <a:rPr lang="zh-TW" altLang="en-US" sz="2400" dirty="0">
                <a:solidFill>
                  <a:prstClr val="black"/>
                </a:solidFill>
              </a:rPr>
              <a:t> </a:t>
            </a:r>
            <a:r>
              <a:rPr lang="en-US" altLang="zh-TW" sz="2400" dirty="0">
                <a:solidFill>
                  <a:prstClr val="black"/>
                </a:solidFill>
              </a:rPr>
              <a:t>:</a:t>
            </a:r>
            <a:r>
              <a:rPr lang="zh-TW" altLang="en-US" sz="2400" dirty="0">
                <a:solidFill>
                  <a:prstClr val="black"/>
                </a:solidFill>
              </a:rPr>
              <a:t> 用來接受來自電腦訊號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7.UART_TX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用來發送訊號給電腦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8.Input_controller :</a:t>
            </a:r>
            <a:r>
              <a:rPr lang="zh-TW" altLang="en-US" sz="2400" dirty="0">
                <a:solidFill>
                  <a:prstClr val="black"/>
                </a:solidFill>
              </a:rPr>
              <a:t> 將接受到的訊號轉成相對的輸入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9.Output_controller : </a:t>
            </a:r>
            <a:r>
              <a:rPr lang="zh-TW" altLang="en-US" sz="2400" dirty="0">
                <a:solidFill>
                  <a:prstClr val="black"/>
                </a:solidFill>
              </a:rPr>
              <a:t>選擇輸出的串列訊號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10.Dinout : </a:t>
            </a:r>
            <a:r>
              <a:rPr lang="zh-TW" altLang="en-US" sz="2400" dirty="0">
                <a:solidFill>
                  <a:prstClr val="black"/>
                </a:solidFill>
              </a:rPr>
              <a:t>雙向傳輸單筆資料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11.VGA</a:t>
            </a:r>
            <a:r>
              <a:rPr lang="zh-TW" altLang="en-US" sz="2400" dirty="0">
                <a:solidFill>
                  <a:prstClr val="black"/>
                </a:solidFill>
              </a:rPr>
              <a:t> </a:t>
            </a:r>
            <a:r>
              <a:rPr lang="en-US" altLang="zh-TW" sz="2400" dirty="0">
                <a:solidFill>
                  <a:prstClr val="black"/>
                </a:solidFill>
              </a:rPr>
              <a:t>:</a:t>
            </a:r>
            <a:r>
              <a:rPr lang="zh-TW" altLang="en-US" sz="2400" dirty="0">
                <a:solidFill>
                  <a:prstClr val="black"/>
                </a:solidFill>
              </a:rPr>
              <a:t> 使用</a:t>
            </a:r>
            <a:r>
              <a:rPr lang="en-US" altLang="zh-TW" sz="2400" dirty="0">
                <a:solidFill>
                  <a:prstClr val="black"/>
                </a:solidFill>
              </a:rPr>
              <a:t>VGA</a:t>
            </a:r>
            <a:r>
              <a:rPr lang="zh-TW" altLang="en-US" sz="2400" dirty="0">
                <a:solidFill>
                  <a:prstClr val="black"/>
                </a:solidFill>
              </a:rPr>
              <a:t>顯示圖形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1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j-ea"/>
                <a:ea typeface="+mj-ea"/>
              </a:rPr>
              <a:t>設計</a:t>
            </a:r>
            <a:r>
              <a:rPr lang="en-US" altLang="zh-TW" sz="2800" b="1" dirty="0">
                <a:latin typeface="+mj-ea"/>
                <a:ea typeface="+mj-ea"/>
              </a:rPr>
              <a:t>FSM :</a:t>
            </a:r>
          </a:p>
          <a:p>
            <a:endParaRPr lang="en-US" altLang="zh-TW" sz="2800" b="1" dirty="0">
              <a:latin typeface="+mj-ea"/>
              <a:ea typeface="+mj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1.system_controller :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B871CF-C333-03B8-6CB3-94EED9A43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196" y="1736993"/>
            <a:ext cx="5678694" cy="450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4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35387D-767D-1F81-FB2C-3DBDC1DA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57" y="1380510"/>
            <a:ext cx="5343886" cy="468045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設計</a:t>
            </a:r>
            <a:r>
              <a:rPr lang="en-US" altLang="zh-TW" sz="2800" b="1" dirty="0">
                <a:latin typeface="+mn-ea"/>
                <a:ea typeface="+mn-ea"/>
              </a:rPr>
              <a:t>FSM 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(1)system_FSM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01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AD5BCE-6D8D-0839-7D41-84D9AEF24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42" y="2007101"/>
            <a:ext cx="6573715" cy="378459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設計</a:t>
            </a:r>
            <a:r>
              <a:rPr lang="en-US" altLang="zh-TW" sz="2800" b="1" dirty="0">
                <a:latin typeface="+mn-ea"/>
                <a:ea typeface="+mn-ea"/>
              </a:rPr>
              <a:t>FSM 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(2)setting_FSM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57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CC38AB-F2E6-EC02-11AA-A9B10AFD5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2222998"/>
            <a:ext cx="7077075" cy="33528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設計</a:t>
            </a:r>
            <a:r>
              <a:rPr lang="en-US" altLang="zh-TW" sz="2800" b="1" dirty="0">
                <a:latin typeface="+mn-ea"/>
                <a:ea typeface="+mn-ea"/>
              </a:rPr>
              <a:t>FSM 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(3)output_FSM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07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設定模式</a:t>
            </a:r>
            <a:r>
              <a:rPr lang="en-US" altLang="zh-TW" sz="2800" b="1" dirty="0">
                <a:latin typeface="+mn-ea"/>
                <a:ea typeface="+mn-ea"/>
              </a:rPr>
              <a:t>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1C10C245-3FFD-FC35-D95D-0C376D270468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954816" cy="48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選擇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進入設定速度；選擇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進入設定分數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；選擇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3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進入模式設定，設定完成後按下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ESC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結束設定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6B04A71-1522-C6DE-29DD-A52B4CAD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84" y="2241783"/>
            <a:ext cx="6632735" cy="3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6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作業名稱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977C660-5CF5-4063-90DC-B811BF219183}"/>
              </a:ext>
            </a:extLst>
          </p:cNvPr>
          <p:cNvSpPr txBox="1"/>
          <p:nvPr/>
        </p:nvSpPr>
        <p:spPr>
          <a:xfrm>
            <a:off x="4915164" y="3105834"/>
            <a:ext cx="236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/>
              <a:t>HW4 (VGA)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6550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設定模式</a:t>
            </a:r>
            <a:r>
              <a:rPr lang="en-US" altLang="zh-TW" sz="2800" b="1" dirty="0">
                <a:latin typeface="+mn-ea"/>
                <a:ea typeface="+mn-ea"/>
              </a:rPr>
              <a:t>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使用鍵盤輸入數字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，進入設定速度，接著透過選擇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可以選擇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預設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好的三種速度最後按下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設定完成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EFAC135-1EE4-9D4F-653B-9AF1B700FB36}"/>
              </a:ext>
            </a:extLst>
          </p:cNvPr>
          <p:cNvGrpSpPr/>
          <p:nvPr/>
        </p:nvGrpSpPr>
        <p:grpSpPr>
          <a:xfrm>
            <a:off x="3020785" y="2242580"/>
            <a:ext cx="6652839" cy="3962272"/>
            <a:chOff x="3038065" y="2251008"/>
            <a:chExt cx="6615455" cy="392565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2DC1E9A-F9E1-24D8-9C25-167D514EF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8065" y="2251008"/>
              <a:ext cx="6615455" cy="392565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588F52E-236C-9259-121D-1801BF02838F}"/>
                </a:ext>
              </a:extLst>
            </p:cNvPr>
            <p:cNvSpPr/>
            <p:nvPr/>
          </p:nvSpPr>
          <p:spPr>
            <a:xfrm>
              <a:off x="3038065" y="2789997"/>
              <a:ext cx="4090921" cy="2367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138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設定模式</a:t>
            </a:r>
            <a:r>
              <a:rPr lang="en-US" altLang="zh-TW" sz="2800" b="1" dirty="0">
                <a:latin typeface="+mn-ea"/>
                <a:ea typeface="+mn-ea"/>
              </a:rPr>
              <a:t>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使用鍵盤輸入數字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，進入設定分數，接著透過選擇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lang="en-US" altLang="zh-TW" sz="1800" dirty="0">
                <a:solidFill>
                  <a:prstClr val="black"/>
                </a:solidFill>
                <a:latin typeface="+mn-ea"/>
                <a:ea typeface="+mn-ea"/>
              </a:rPr>
              <a:t>~9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可以設定分數上限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設定完成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3930750-CAAC-AABE-1C8B-7E7A81A05F6B}"/>
              </a:ext>
            </a:extLst>
          </p:cNvPr>
          <p:cNvGrpSpPr/>
          <p:nvPr/>
        </p:nvGrpSpPr>
        <p:grpSpPr>
          <a:xfrm>
            <a:off x="3020784" y="2241128"/>
            <a:ext cx="6652839" cy="3947838"/>
            <a:chOff x="3020784" y="2241128"/>
            <a:chExt cx="6652839" cy="394783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A332737-2338-AF56-3D9A-47FA1FA9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0784" y="2241128"/>
              <a:ext cx="6652839" cy="394783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DD881A8-D08B-938C-CD30-971890572DA6}"/>
                </a:ext>
              </a:extLst>
            </p:cNvPr>
            <p:cNvSpPr/>
            <p:nvPr/>
          </p:nvSpPr>
          <p:spPr>
            <a:xfrm>
              <a:off x="3020784" y="3126921"/>
              <a:ext cx="4114039" cy="1680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746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設定模式</a:t>
            </a:r>
            <a:r>
              <a:rPr lang="en-US" altLang="zh-TW" sz="2800" b="1" dirty="0">
                <a:latin typeface="+mn-ea"/>
                <a:ea typeface="+mn-ea"/>
              </a:rPr>
              <a:t>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使用鍵盤輸入數字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，進入</a:t>
            </a:r>
            <a:r>
              <a:rPr lang="zh-TW" altLang="en-US" sz="1800" dirty="0">
                <a:solidFill>
                  <a:prstClr val="black"/>
                </a:solidFill>
                <a:latin typeface="+mn-ea"/>
                <a:ea typeface="+mn-ea"/>
              </a:rPr>
              <a:t>模式設定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，可選擇一般模式或變速球模式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設定完成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C7A3395-EDF1-BE93-326F-B66C79CBD883}"/>
              </a:ext>
            </a:extLst>
          </p:cNvPr>
          <p:cNvGrpSpPr/>
          <p:nvPr/>
        </p:nvGrpSpPr>
        <p:grpSpPr>
          <a:xfrm>
            <a:off x="3020783" y="2241128"/>
            <a:ext cx="6652840" cy="3947839"/>
            <a:chOff x="3020783" y="2241128"/>
            <a:chExt cx="6652840" cy="394783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1F25DC5-F914-770B-E0A4-528E9ABF0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0783" y="2241128"/>
              <a:ext cx="6652840" cy="394783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BEAB3F-9BF5-EE1A-D2A9-A8FD681CF2D0}"/>
                </a:ext>
              </a:extLst>
            </p:cNvPr>
            <p:cNvSpPr/>
            <p:nvPr/>
          </p:nvSpPr>
          <p:spPr>
            <a:xfrm>
              <a:off x="3020783" y="3380014"/>
              <a:ext cx="4114039" cy="1684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92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>
                <a:latin typeface="+mn-ea"/>
                <a:ea typeface="+mn-ea"/>
              </a:rPr>
              <a:t>實際操作</a:t>
            </a:r>
            <a:r>
              <a:rPr lang="en-US" altLang="zh-TW" sz="2800" b="1" dirty="0">
                <a:latin typeface="+mn-ea"/>
                <a:ea typeface="+mn-ea"/>
              </a:rPr>
              <a:t>:</a:t>
            </a:r>
          </a:p>
          <a:p>
            <a:endParaRPr lang="en-US" altLang="zh-TW" sz="2800" b="1" dirty="0">
              <a:latin typeface="+mn-ea"/>
              <a:ea typeface="+mn-ea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final">
            <a:hlinkClick r:id="" action="ppaction://media"/>
            <a:extLst>
              <a:ext uri="{FF2B5EF4-FFF2-40B4-BE49-F238E27FC236}">
                <a16:creationId xmlns:a16="http://schemas.microsoft.com/office/drawing/2014/main" id="{11BD8224-2B8B-3D93-B78A-D1EB73BDDD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9520" y="1559170"/>
            <a:ext cx="8359775" cy="47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C88144-C98D-4B18-81EF-33DAE5F7FA5B}"/>
              </a:ext>
            </a:extLst>
          </p:cNvPr>
          <p:cNvSpPr txBox="1"/>
          <p:nvPr/>
        </p:nvSpPr>
        <p:spPr>
          <a:xfrm>
            <a:off x="838200" y="1649603"/>
            <a:ext cx="6866367" cy="1017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1.</a:t>
            </a:r>
            <a:r>
              <a:rPr lang="zh-TW" altLang="en-US" b="1" dirty="0"/>
              <a:t> 需求分析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可利用</a:t>
            </a:r>
            <a:r>
              <a:rPr lang="en-US" altLang="zh-TW" dirty="0"/>
              <a:t>FPGA</a:t>
            </a:r>
            <a:r>
              <a:rPr lang="zh-TW" altLang="en-US" dirty="0"/>
              <a:t>板輸出</a:t>
            </a:r>
            <a:r>
              <a:rPr lang="en-US" altLang="zh-TW" dirty="0"/>
              <a:t>VGA</a:t>
            </a:r>
            <a:r>
              <a:rPr lang="zh-TW" altLang="en-US" dirty="0"/>
              <a:t>顯示訊號，將內容顯示在螢幕上。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0B623A-36BC-4474-BD65-76F7C02EAD1F}"/>
              </a:ext>
            </a:extLst>
          </p:cNvPr>
          <p:cNvSpPr txBox="1"/>
          <p:nvPr/>
        </p:nvSpPr>
        <p:spPr>
          <a:xfrm>
            <a:off x="838200" y="3429000"/>
            <a:ext cx="5262979" cy="143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額外功能 </a:t>
            </a:r>
            <a:r>
              <a:rPr lang="en-US" altLang="zh-TW" b="1" dirty="0"/>
              <a:t>(</a:t>
            </a:r>
            <a:r>
              <a:rPr lang="zh-TW" altLang="en-US" b="1" dirty="0"/>
              <a:t>加分項</a:t>
            </a:r>
            <a:r>
              <a:rPr lang="en-US" altLang="zh-TW" b="1" dirty="0"/>
              <a:t>)</a:t>
            </a:r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球隨機四邊碰撞，並且球速為隨機配速。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0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77DD92-EE60-4E51-B44C-6C1273C4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4416" y="1994754"/>
            <a:ext cx="7103166" cy="38785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5166EE9-FF4A-4A86-AA75-8F8AC4489C45}"/>
              </a:ext>
            </a:extLst>
          </p:cNvPr>
          <p:cNvSpPr txBox="1"/>
          <p:nvPr/>
        </p:nvSpPr>
        <p:spPr>
          <a:xfrm>
            <a:off x="5490705" y="14243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217900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專題架構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F837AA-D88B-4A34-BA26-7EBFE2232B75}"/>
              </a:ext>
            </a:extLst>
          </p:cNvPr>
          <p:cNvSpPr txBox="1"/>
          <p:nvPr/>
        </p:nvSpPr>
        <p:spPr>
          <a:xfrm>
            <a:off x="2369659" y="1950069"/>
            <a:ext cx="7452681" cy="295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Module</a:t>
            </a:r>
            <a:r>
              <a:rPr lang="zh-TW" altLang="en-US" b="1" dirty="0"/>
              <a:t> </a:t>
            </a:r>
            <a:r>
              <a:rPr lang="en-US" altLang="zh-TW" b="1" dirty="0"/>
              <a:t>:</a:t>
            </a:r>
            <a:r>
              <a:rPr lang="en-US" altLang="zh-TW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	1. </a:t>
            </a:r>
            <a:r>
              <a:rPr lang="zh-TW" altLang="en-US" dirty="0"/>
              <a:t>除頻器 </a:t>
            </a:r>
            <a:r>
              <a:rPr lang="en-US" altLang="zh-TW" dirty="0"/>
              <a:t>: EGO-XZ7 </a:t>
            </a:r>
            <a:r>
              <a:rPr lang="zh-TW" altLang="en-US" dirty="0"/>
              <a:t>時脈為</a:t>
            </a:r>
            <a:r>
              <a:rPr lang="en-US" altLang="zh-TW" dirty="0"/>
              <a:t>100MHZ </a:t>
            </a:r>
            <a:r>
              <a:rPr lang="zh-TW" altLang="en-US" dirty="0"/>
              <a:t>，需透過除頻器將時脈除頻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 lvl="2">
              <a:lnSpc>
                <a:spcPct val="150000"/>
              </a:lnSpc>
            </a:pPr>
            <a:r>
              <a:rPr lang="en-US" altLang="zh-TW" dirty="0"/>
              <a:t>2. </a:t>
            </a:r>
            <a:r>
              <a:rPr lang="zh-TW" altLang="en-US" dirty="0"/>
              <a:t>防彈跳開關 </a:t>
            </a:r>
            <a:r>
              <a:rPr lang="en-US" altLang="zh-TW" dirty="0"/>
              <a:t>: </a:t>
            </a:r>
            <a:r>
              <a:rPr lang="zh-TW" altLang="en-US" dirty="0"/>
              <a:t>使用防彈跳程式使按鈕按下去時不會有彈跳現象</a:t>
            </a:r>
            <a:endParaRPr lang="en-US" altLang="zh-TW" dirty="0"/>
          </a:p>
          <a:p>
            <a:pPr lvl="2">
              <a:lnSpc>
                <a:spcPct val="150000"/>
              </a:lnSpc>
            </a:pPr>
            <a:endParaRPr lang="en-US" altLang="zh-TW" dirty="0"/>
          </a:p>
          <a:p>
            <a:pPr lvl="2">
              <a:lnSpc>
                <a:spcPct val="150000"/>
              </a:lnSpc>
            </a:pPr>
            <a:r>
              <a:rPr lang="en-US" altLang="zh-TW" dirty="0"/>
              <a:t>3. </a:t>
            </a:r>
            <a:r>
              <a:rPr lang="zh-TW" altLang="en-US" dirty="0"/>
              <a:t>連接介面 </a:t>
            </a:r>
            <a:r>
              <a:rPr lang="en-US" altLang="zh-TW" dirty="0"/>
              <a:t>:</a:t>
            </a:r>
            <a:r>
              <a:rPr lang="zh-TW" altLang="en-US" dirty="0"/>
              <a:t> 連接螢幕端</a:t>
            </a:r>
            <a:r>
              <a:rPr lang="en-US" altLang="zh-TW" dirty="0" err="1"/>
              <a:t>vga</a:t>
            </a:r>
            <a:r>
              <a:rPr lang="zh-TW" altLang="en-US" dirty="0"/>
              <a:t>接口</a:t>
            </a:r>
          </a:p>
          <a:p>
            <a:pPr lvl="2"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9016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專題架構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F980020F-EC7B-4D21-B66A-44BFD32A3E0D}"/>
              </a:ext>
            </a:extLst>
          </p:cNvPr>
          <p:cNvSpPr txBox="1">
            <a:spLocks/>
          </p:cNvSpPr>
          <p:nvPr/>
        </p:nvSpPr>
        <p:spPr>
          <a:xfrm>
            <a:off x="5829295" y="365125"/>
            <a:ext cx="278130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Schematic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BD3C80-59D5-2ABC-CCDA-D4D90AB48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" y="2362713"/>
            <a:ext cx="12084583" cy="21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3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控管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028FFEB-4134-D61E-6695-2D7EA577D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44" y="2162874"/>
            <a:ext cx="9138112" cy="31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5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A38311C-5593-5DC7-CCD8-6708A02F2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8840"/>
            <a:ext cx="8020109" cy="38862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FAFBA5C-8728-8070-2179-C74797D493F4}"/>
              </a:ext>
            </a:extLst>
          </p:cNvPr>
          <p:cNvSpPr txBox="1"/>
          <p:nvPr/>
        </p:nvSpPr>
        <p:spPr>
          <a:xfrm>
            <a:off x="6249261" y="3237464"/>
            <a:ext cx="5218095" cy="966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/>
              <a:t>控制球在螢幕上效果</a:t>
            </a:r>
            <a:endParaRPr lang="en-US" altLang="zh-TW" sz="2000" b="1" dirty="0"/>
          </a:p>
          <a:p>
            <a:pPr>
              <a:lnSpc>
                <a:spcPct val="150000"/>
              </a:lnSpc>
            </a:pPr>
            <a:r>
              <a:rPr lang="en-US" altLang="zh-TW" sz="2000" b="1" dirty="0"/>
              <a:t>(</a:t>
            </a:r>
            <a:r>
              <a:rPr lang="zh-TW" altLang="en-US" sz="2000" b="1" dirty="0"/>
              <a:t>利用更改圓心位置，來達成使球移動之效果</a:t>
            </a:r>
            <a:r>
              <a:rPr lang="en-US" altLang="zh-TW" sz="2000" b="1" dirty="0"/>
              <a:t>)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51951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105690</TotalTime>
  <Words>873</Words>
  <Application>Microsoft Office PowerPoint</Application>
  <PresentationFormat>寬螢幕</PresentationFormat>
  <Paragraphs>173</Paragraphs>
  <Slides>33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8" baseType="lpstr">
      <vt:lpstr>新細明體</vt:lpstr>
      <vt:lpstr>Arial</vt:lpstr>
      <vt:lpstr>Calibri</vt:lpstr>
      <vt:lpstr>Times New Roman</vt:lpstr>
      <vt:lpstr>Office 佈景主題</vt:lpstr>
      <vt:lpstr>FPGA專題實習</vt:lpstr>
      <vt:lpstr>FPGA專題實習報告</vt:lpstr>
      <vt:lpstr>作業名稱</vt:lpstr>
      <vt:lpstr>專題需求</vt:lpstr>
      <vt:lpstr>專題需求</vt:lpstr>
      <vt:lpstr>專題架構</vt:lpstr>
      <vt:lpstr>專題架構</vt:lpstr>
      <vt:lpstr>GIT控管</vt:lpstr>
      <vt:lpstr>程式碼</vt:lpstr>
      <vt:lpstr>成果展示</vt:lpstr>
      <vt:lpstr>作業名稱</vt:lpstr>
      <vt:lpstr>專題需求</vt:lpstr>
      <vt:lpstr>專題需求</vt:lpstr>
      <vt:lpstr>專題架構</vt:lpstr>
      <vt:lpstr>專題架構</vt:lpstr>
      <vt:lpstr>GIT控管</vt:lpstr>
      <vt:lpstr>程式碼</vt:lpstr>
      <vt:lpstr>作業名稱</vt:lpstr>
      <vt:lpstr>GIT控管</vt:lpstr>
      <vt:lpstr>需求分析</vt:lpstr>
      <vt:lpstr>系統分析</vt:lpstr>
      <vt:lpstr>系統分析</vt:lpstr>
      <vt:lpstr>專案架構</vt:lpstr>
      <vt:lpstr>系統設計</vt:lpstr>
      <vt:lpstr>系統設計</vt:lpstr>
      <vt:lpstr>系統設計</vt:lpstr>
      <vt:lpstr>系統設計</vt:lpstr>
      <vt:lpstr>系統設計</vt:lpstr>
      <vt:lpstr>成果展示</vt:lpstr>
      <vt:lpstr>成果展示</vt:lpstr>
      <vt:lpstr>成果展示</vt:lpstr>
      <vt:lpstr>成果展示</vt:lpstr>
      <vt:lpstr>成果展示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和庭 顧</cp:lastModifiedBy>
  <cp:revision>2159</cp:revision>
  <dcterms:created xsi:type="dcterms:W3CDTF">2019-03-11T13:47:46Z</dcterms:created>
  <dcterms:modified xsi:type="dcterms:W3CDTF">2023-01-11T08:36:09Z</dcterms:modified>
</cp:coreProperties>
</file>